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2" r:id="rId4"/>
  </p:sldMasterIdLst>
  <p:notesMasterIdLst>
    <p:notesMasterId r:id="rId21"/>
  </p:notesMasterIdLst>
  <p:sldIdLst>
    <p:sldId id="256" r:id="rId5"/>
    <p:sldId id="260" r:id="rId6"/>
    <p:sldId id="261" r:id="rId7"/>
    <p:sldId id="259" r:id="rId8"/>
    <p:sldId id="269" r:id="rId9"/>
    <p:sldId id="273" r:id="rId10"/>
    <p:sldId id="262" r:id="rId11"/>
    <p:sldId id="278" r:id="rId12"/>
    <p:sldId id="280" r:id="rId13"/>
    <p:sldId id="279" r:id="rId14"/>
    <p:sldId id="276" r:id="rId15"/>
    <p:sldId id="277" r:id="rId16"/>
    <p:sldId id="284" r:id="rId17"/>
    <p:sldId id="272" r:id="rId18"/>
    <p:sldId id="281" r:id="rId19"/>
    <p:sldId id="28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eskmine laad 2 – rõh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746" autoAdjust="0"/>
  </p:normalViewPr>
  <p:slideViewPr>
    <p:cSldViewPr snapToGrid="0">
      <p:cViewPr varScale="1">
        <p:scale>
          <a:sx n="144" d="100"/>
          <a:sy n="144" d="100"/>
        </p:scale>
        <p:origin x="942" y="132"/>
      </p:cViewPr>
      <p:guideLst/>
    </p:cSldViewPr>
  </p:slideViewPr>
  <p:outlineViewPr>
    <p:cViewPr>
      <p:scale>
        <a:sx n="33" d="100"/>
        <a:sy n="33" d="100"/>
      </p:scale>
      <p:origin x="0" y="-269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D4A82-A4B3-4801-9D27-0D8D95A3C70D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77241-47A7-4AE1-B669-2A4E857E9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37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77241-47A7-4AE1-B669-2A4E857E9E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1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77241-47A7-4AE1-B669-2A4E857E9E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91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77241-47A7-4AE1-B669-2A4E857E9E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90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77241-47A7-4AE1-B669-2A4E857E9E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58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77241-47A7-4AE1-B669-2A4E857E9E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31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77241-47A7-4AE1-B669-2A4E857E9E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88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77241-47A7-4AE1-B669-2A4E857E9E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77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77241-47A7-4AE1-B669-2A4E857E9E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05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77241-47A7-4AE1-B669-2A4E857E9E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30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t-EE"/>
              <a:t>Klõpsake juhteksemplari alapealkirja laadi redigeerimiseks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3ABB7-0529-4DBD-8135-8194550968A0}" type="datetimeFigureOut">
              <a:rPr lang="et-EE" smtClean="0"/>
              <a:t>15.05.2023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4F6D-9D0C-4E99-A59F-5F8910CC8DB3}" type="slidenum">
              <a:rPr lang="et-EE" smtClean="0"/>
              <a:t>‹#›</a:t>
            </a:fld>
            <a:endParaRPr lang="et-E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210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3ABB7-0529-4DBD-8135-8194550968A0}" type="datetimeFigureOut">
              <a:rPr lang="et-EE" smtClean="0"/>
              <a:t>15.05.2023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4F6D-9D0C-4E99-A59F-5F8910CC8DB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08346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3ABB7-0529-4DBD-8135-8194550968A0}" type="datetimeFigureOut">
              <a:rPr lang="et-EE" smtClean="0"/>
              <a:t>15.05.2023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4F6D-9D0C-4E99-A59F-5F8910CC8DB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78861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3ABB7-0529-4DBD-8135-8194550968A0}" type="datetimeFigureOut">
              <a:rPr lang="et-EE" smtClean="0"/>
              <a:t>15.05.2023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4F6D-9D0C-4E99-A59F-5F8910CC8DB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98131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Jaotise pä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3ABB7-0529-4DBD-8135-8194550968A0}" type="datetimeFigureOut">
              <a:rPr lang="et-EE" smtClean="0"/>
              <a:t>15.05.2023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4F6D-9D0C-4E99-A59F-5F8910CC8DB3}" type="slidenum">
              <a:rPr lang="et-EE" smtClean="0"/>
              <a:t>‹#›</a:t>
            </a:fld>
            <a:endParaRPr lang="et-E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357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3ABB7-0529-4DBD-8135-8194550968A0}" type="datetimeFigureOut">
              <a:rPr lang="et-EE" smtClean="0"/>
              <a:t>15.05.2023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4F6D-9D0C-4E99-A59F-5F8910CC8DB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75322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3ABB7-0529-4DBD-8135-8194550968A0}" type="datetimeFigureOut">
              <a:rPr lang="et-EE" smtClean="0"/>
              <a:t>15.05.2023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4F6D-9D0C-4E99-A59F-5F8910CC8DB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16258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3ABB7-0529-4DBD-8135-8194550968A0}" type="datetimeFigureOut">
              <a:rPr lang="et-EE" smtClean="0"/>
              <a:t>15.05.2023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4F6D-9D0C-4E99-A59F-5F8910CC8DB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25664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3ABB7-0529-4DBD-8135-8194550968A0}" type="datetimeFigureOut">
              <a:rPr lang="et-EE" smtClean="0"/>
              <a:t>15.05.2023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4F6D-9D0C-4E99-A59F-5F8910CC8DB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91311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563ABB7-0529-4DBD-8135-8194550968A0}" type="datetimeFigureOut">
              <a:rPr lang="et-EE" smtClean="0"/>
              <a:t>15.05.2023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C54F6D-9D0C-4E99-A59F-5F8910CC8DB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46171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t-EE"/>
              <a:t>Pildi lisamiseks klõpsake ikooni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3ABB7-0529-4DBD-8135-8194550968A0}" type="datetimeFigureOut">
              <a:rPr lang="et-EE" smtClean="0"/>
              <a:t>15.05.2023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4F6D-9D0C-4E99-A59F-5F8910CC8DB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42202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563ABB7-0529-4DBD-8135-8194550968A0}" type="datetimeFigureOut">
              <a:rPr lang="et-EE" smtClean="0"/>
              <a:t>15.05.2023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CC54F6D-9D0C-4E99-A59F-5F8910CC8DB3}" type="slidenum">
              <a:rPr lang="et-EE" smtClean="0"/>
              <a:t>‹#›</a:t>
            </a:fld>
            <a:endParaRPr lang="et-E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90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mplantaadilapsed.e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5314" y="1168629"/>
            <a:ext cx="3244954" cy="859311"/>
          </a:xfrm>
          <a:prstGeom prst="rect">
            <a:avLst/>
          </a:prstGeom>
          <a:noFill/>
        </p:spPr>
      </p:pic>
      <p:pic>
        <p:nvPicPr>
          <p:cNvPr id="6" name="Pil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1" y="4626994"/>
            <a:ext cx="3189139" cy="1287097"/>
          </a:xfrm>
          <a:prstGeom prst="rect">
            <a:avLst/>
          </a:prstGeom>
        </p:spPr>
      </p:pic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3749040" y="2330949"/>
            <a:ext cx="5105394" cy="1345720"/>
          </a:xfrm>
          <a:noFill/>
        </p:spPr>
        <p:txBody>
          <a:bodyPr anchor="ctr">
            <a:normAutofit/>
          </a:bodyPr>
          <a:lstStyle/>
          <a:p>
            <a:r>
              <a:rPr lang="et-EE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Aastakoosolek 2023</a:t>
            </a:r>
            <a:br>
              <a:rPr lang="et-EE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et-EE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EKLVL ja Implantaadilaste Selts</a:t>
            </a: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3749040" y="4500064"/>
            <a:ext cx="5251700" cy="659993"/>
          </a:xfrm>
          <a:noFill/>
        </p:spPr>
        <p:txBody>
          <a:bodyPr>
            <a:normAutofit/>
          </a:bodyPr>
          <a:lstStyle/>
          <a:p>
            <a:r>
              <a:rPr lang="et-EE" sz="1600" b="1">
                <a:solidFill>
                  <a:schemeClr val="accent6">
                    <a:lumMod val="50000"/>
                  </a:schemeClr>
                </a:solidFill>
              </a:rPr>
              <a:t>Proto avastuskeskus, 14. mail 2023</a:t>
            </a:r>
            <a:endParaRPr lang="et-EE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857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5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Two boys standing in a field with a wheelbarrow full of leaves&#10;&#10;Description automatically generated with medium confidence">
            <a:extLst>
              <a:ext uri="{FF2B5EF4-FFF2-40B4-BE49-F238E27FC236}">
                <a16:creationId xmlns:a16="http://schemas.microsoft.com/office/drawing/2014/main" id="{CB4F42CF-24FA-D4C8-C4DC-F057A2FBB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6" r="-1" b="3736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3" name="Picture 2" descr="A picture containing outdoor, grass, tree, sky&#10;&#10;Description automatically generated">
            <a:extLst>
              <a:ext uri="{FF2B5EF4-FFF2-40B4-BE49-F238E27FC236}">
                <a16:creationId xmlns:a16="http://schemas.microsoft.com/office/drawing/2014/main" id="{E06ACCF6-4B01-AA9F-7C97-7466475A0C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" r="16177" b="5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9" name="Picture 8" descr="A person standing next to a pile of wood&#10;&#10;Description automatically generated with medium confidence">
            <a:extLst>
              <a:ext uri="{FF2B5EF4-FFF2-40B4-BE49-F238E27FC236}">
                <a16:creationId xmlns:a16="http://schemas.microsoft.com/office/drawing/2014/main" id="{75410CC2-AC31-C204-1F75-5DBE520D5E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" r="4919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5" name="Picture 4" descr="Two women holding rakes in the yard&#10;&#10;Description automatically generated with low confidence">
            <a:extLst>
              <a:ext uri="{FF2B5EF4-FFF2-40B4-BE49-F238E27FC236}">
                <a16:creationId xmlns:a16="http://schemas.microsoft.com/office/drawing/2014/main" id="{6233625B-059C-08AF-2C36-0906354BF3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1" r="20729" b="-1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25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DD96B83E-2A15-3543-75BB-CEC616164E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0" r="2" b="19390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01179C9-1D50-5241-7B62-69DB771F98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7" r="2" b="483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7" name="Picture 6" descr="A picture containing indoor, clothing, furniture, wall&#10;&#10;Description automatically generated">
            <a:extLst>
              <a:ext uri="{FF2B5EF4-FFF2-40B4-BE49-F238E27FC236}">
                <a16:creationId xmlns:a16="http://schemas.microsoft.com/office/drawing/2014/main" id="{5994BF50-8384-0562-4F7A-D85559557A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2" r="2" b="10977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77AD7CD-463B-38AD-6723-DE544B2545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4" r="-1" b="23489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22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at a table with microscopes&#10;&#10;Description automatically generated with medium confidence">
            <a:extLst>
              <a:ext uri="{FF2B5EF4-FFF2-40B4-BE49-F238E27FC236}">
                <a16:creationId xmlns:a16="http://schemas.microsoft.com/office/drawing/2014/main" id="{9920484B-E192-80B3-D668-AAE03485B5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1697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8EA77295-1945-AD54-303E-8606DEC0F2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2" r="1" b="12964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3" name="Picture 2" descr="A group of people walking on a road with trees&#10;&#10;Description automatically generated with medium confidence">
            <a:extLst>
              <a:ext uri="{FF2B5EF4-FFF2-40B4-BE49-F238E27FC236}">
                <a16:creationId xmlns:a16="http://schemas.microsoft.com/office/drawing/2014/main" id="{5300E5C1-C789-074B-A4D8-D8CE9AB432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0" r="-1" b="15124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5" name="Picture 4" descr="A person standing in front of 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E10FEB4F-A289-0A79-8B3C-C9D0735662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4" b="603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42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7B4A4C72-3251-B6E7-082D-E4131D9362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87" b="2"/>
          <a:stretch/>
        </p:blipFill>
        <p:spPr>
          <a:xfrm>
            <a:off x="1977983" y="0"/>
            <a:ext cx="8236034" cy="63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38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 idx="4294967295"/>
          </p:nvPr>
        </p:nvSpPr>
        <p:spPr>
          <a:xfrm>
            <a:off x="101600" y="0"/>
            <a:ext cx="10447338" cy="923925"/>
          </a:xfrm>
        </p:spPr>
        <p:txBody>
          <a:bodyPr/>
          <a:lstStyle/>
          <a:p>
            <a:r>
              <a:rPr lang="et-EE" b="1" dirty="0"/>
              <a:t>                            EKLVL 2023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4294967295"/>
          </p:nvPr>
        </p:nvSpPr>
        <p:spPr>
          <a:xfrm>
            <a:off x="619760" y="1097280"/>
            <a:ext cx="10343515" cy="6363970"/>
          </a:xfrm>
        </p:spPr>
        <p:txBody>
          <a:bodyPr>
            <a:normAutofit/>
          </a:bodyPr>
          <a:lstStyle/>
          <a:p>
            <a:pPr marL="68346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400" dirty="0"/>
              <a:t>24. märts </a:t>
            </a:r>
            <a:r>
              <a:rPr lang="et-EE" sz="2400" dirty="0" err="1"/>
              <a:t>Lionsteater</a:t>
            </a:r>
            <a:r>
              <a:rPr lang="et-EE" sz="2400" dirty="0"/>
              <a:t> „</a:t>
            </a:r>
            <a:r>
              <a:rPr lang="et-EE" sz="2400" dirty="0" err="1"/>
              <a:t>Tunde-märgid</a:t>
            </a:r>
            <a:r>
              <a:rPr lang="et-EE" sz="2400" dirty="0"/>
              <a:t>“ Tallinna Linnateatris, tulu 2500 eurot</a:t>
            </a:r>
          </a:p>
          <a:p>
            <a:pPr marL="68346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400" dirty="0"/>
              <a:t>29. aprill talgud Rummusaares </a:t>
            </a:r>
          </a:p>
          <a:p>
            <a:pPr marL="68346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400" dirty="0"/>
              <a:t>14. mail Üldkoosolek </a:t>
            </a:r>
            <a:r>
              <a:rPr lang="et-EE" sz="2400" dirty="0" err="1"/>
              <a:t>Proto</a:t>
            </a:r>
            <a:r>
              <a:rPr lang="et-EE" sz="2400" dirty="0"/>
              <a:t> Avastuskeskuses</a:t>
            </a:r>
          </a:p>
          <a:p>
            <a:pPr marL="68346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400" dirty="0"/>
              <a:t>1.-7. juulil Lastelaager Rummusaares</a:t>
            </a:r>
          </a:p>
          <a:p>
            <a:pPr marL="68346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400" dirty="0"/>
              <a:t>5.-6. augustil perepäevad Rummusaares</a:t>
            </a:r>
          </a:p>
          <a:p>
            <a:pPr marL="68346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400" dirty="0"/>
              <a:t>Heleni Kooli toetamine, osalemine arendusprojektis, arengukava uuendamises, esmaabi päev koolis</a:t>
            </a:r>
          </a:p>
          <a:p>
            <a:pPr marL="68346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400" dirty="0"/>
              <a:t>Kodulehe haldamine, info jagamine, nõustamine</a:t>
            </a:r>
          </a:p>
          <a:p>
            <a:pPr marL="68346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400" dirty="0"/>
              <a:t>Osalemine töörühmades ja ümarlaudades, huvirühma esindamine</a:t>
            </a:r>
          </a:p>
          <a:p>
            <a:pPr marL="68346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i-FI" sz="2400" dirty="0" err="1"/>
              <a:t>Koostöö</a:t>
            </a:r>
            <a:r>
              <a:rPr lang="fi-FI" sz="2400" dirty="0"/>
              <a:t> </a:t>
            </a:r>
            <a:r>
              <a:rPr lang="fi-FI" sz="2400" dirty="0" err="1"/>
              <a:t>Kurtide</a:t>
            </a:r>
            <a:r>
              <a:rPr lang="fi-FI" sz="2400" dirty="0"/>
              <a:t> </a:t>
            </a:r>
            <a:r>
              <a:rPr lang="fi-FI" sz="2400" dirty="0" err="1"/>
              <a:t>Liidu</a:t>
            </a:r>
            <a:r>
              <a:rPr lang="fi-FI" sz="2400" dirty="0"/>
              <a:t>, </a:t>
            </a:r>
            <a:r>
              <a:rPr lang="fi-FI" sz="2400" dirty="0" err="1"/>
              <a:t>Klõpsi</a:t>
            </a:r>
            <a:r>
              <a:rPr lang="fi-FI" sz="2400" dirty="0"/>
              <a:t> ja </a:t>
            </a:r>
            <a:r>
              <a:rPr lang="fi-FI" sz="2400" dirty="0" err="1"/>
              <a:t>EPIKoja</a:t>
            </a:r>
            <a:r>
              <a:rPr lang="fi-FI" sz="2400" dirty="0"/>
              <a:t> ja </a:t>
            </a:r>
            <a:r>
              <a:rPr lang="fi-FI" sz="2400" dirty="0" err="1"/>
              <a:t>EPIFondiga</a:t>
            </a:r>
            <a:endParaRPr lang="fi-FI" sz="2400" dirty="0"/>
          </a:p>
          <a:p>
            <a:pPr marL="68346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400" dirty="0"/>
              <a:t>LC Tallinn Kristiine kui põhiline toetaja</a:t>
            </a:r>
          </a:p>
          <a:p>
            <a:endParaRPr lang="et-EE" dirty="0">
              <a:solidFill>
                <a:srgbClr val="FF0000"/>
              </a:solidFill>
            </a:endParaRPr>
          </a:p>
          <a:p>
            <a:endParaRPr lang="et-EE" dirty="0">
              <a:solidFill>
                <a:srgbClr val="FF0000"/>
              </a:solidFill>
            </a:endParaRPr>
          </a:p>
          <a:p>
            <a:endParaRPr lang="et-EE" b="1" dirty="0"/>
          </a:p>
        </p:txBody>
      </p:sp>
    </p:spTree>
    <p:extLst>
      <p:ext uri="{BB962C8B-B14F-4D97-AF65-F5344CB8AC3E}">
        <p14:creationId xmlns:p14="http://schemas.microsoft.com/office/powerpoint/2010/main" val="3069024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36864" y="0"/>
            <a:ext cx="10515600" cy="1325563"/>
          </a:xfrm>
        </p:spPr>
        <p:txBody>
          <a:bodyPr/>
          <a:lstStyle/>
          <a:p>
            <a:r>
              <a:rPr lang="et-EE" b="1" dirty="0"/>
              <a:t>Implantaadilaste Selts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73034" y="1952107"/>
            <a:ext cx="10843260" cy="5509259"/>
          </a:xfrm>
        </p:spPr>
        <p:txBody>
          <a:bodyPr>
            <a:normAutofit/>
          </a:bodyPr>
          <a:lstStyle/>
          <a:p>
            <a:r>
              <a:rPr lang="et-EE" u="sng" dirty="0"/>
              <a:t>Implantaadikasutajad Eestis seisuga sept 2022</a:t>
            </a:r>
          </a:p>
          <a:p>
            <a:r>
              <a:rPr lang="et-EE" dirty="0"/>
              <a:t>Sisekõrva implantaadiga kokku 225, sh 5 Ukrainast</a:t>
            </a:r>
          </a:p>
          <a:p>
            <a:r>
              <a:rPr lang="et-EE" dirty="0"/>
              <a:t>Neist lapsena implanteeritud 161, praegu keskmiselt 1 aasta ja 5 kuu vanuselt.</a:t>
            </a:r>
          </a:p>
          <a:p>
            <a:r>
              <a:rPr lang="et-EE" dirty="0"/>
              <a:t>Kõige noorem olnud 11 kuud, kõige vanem 77aastane</a:t>
            </a:r>
          </a:p>
          <a:p>
            <a:r>
              <a:rPr lang="et-EE" dirty="0"/>
              <a:t>95 implantaadilast (alla 18a.), ülejäänud juba täiskasvanud.</a:t>
            </a:r>
          </a:p>
          <a:p>
            <a:r>
              <a:rPr lang="et-EE" dirty="0"/>
              <a:t>60% tavakoolis, 24% Hiie koolis, 16% mujal.</a:t>
            </a:r>
          </a:p>
          <a:p>
            <a:endParaRPr lang="et-EE" dirty="0">
              <a:solidFill>
                <a:srgbClr val="FF0000"/>
              </a:solidFill>
            </a:endParaRPr>
          </a:p>
          <a:p>
            <a:endParaRPr lang="et-EE" dirty="0">
              <a:solidFill>
                <a:srgbClr val="FF0000"/>
              </a:solidFill>
            </a:endParaRPr>
          </a:p>
          <a:p>
            <a:endParaRPr lang="et-EE" b="1" dirty="0"/>
          </a:p>
        </p:txBody>
      </p:sp>
    </p:spTree>
    <p:extLst>
      <p:ext uri="{BB962C8B-B14F-4D97-AF65-F5344CB8AC3E}">
        <p14:creationId xmlns:p14="http://schemas.microsoft.com/office/powerpoint/2010/main" val="540094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36864" y="0"/>
            <a:ext cx="10515600" cy="1325563"/>
          </a:xfrm>
        </p:spPr>
        <p:txBody>
          <a:bodyPr/>
          <a:lstStyle/>
          <a:p>
            <a:r>
              <a:rPr lang="et-EE" b="1" dirty="0"/>
              <a:t>Implantaadilaste Selts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73034" y="1952107"/>
            <a:ext cx="10843260" cy="5509259"/>
          </a:xfrm>
        </p:spPr>
        <p:txBody>
          <a:bodyPr>
            <a:normAutofit/>
          </a:bodyPr>
          <a:lstStyle/>
          <a:p>
            <a:pPr marL="432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dirty="0"/>
              <a:t>Seltsil 100 liiget</a:t>
            </a:r>
          </a:p>
          <a:p>
            <a:pPr marL="432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dirty="0"/>
              <a:t>Seltsi juhatus 5-liikmeline:</a:t>
            </a:r>
            <a:br>
              <a:rPr lang="et-EE" dirty="0"/>
            </a:br>
            <a:r>
              <a:rPr lang="et-EE" dirty="0"/>
              <a:t>Alo Lääne, Diana Unt, Erki Tamm, Andres Kaasik, Epp Müil</a:t>
            </a:r>
          </a:p>
          <a:p>
            <a:pPr marL="432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t-EE" sz="2000" dirty="0"/>
          </a:p>
          <a:p>
            <a:pPr marL="432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000" dirty="0"/>
              <a:t>Koduleht </a:t>
            </a:r>
            <a:r>
              <a:rPr lang="et-EE" sz="2000" dirty="0">
                <a:hlinkClick r:id="rId2"/>
              </a:rPr>
              <a:t>www.implantaadilapsed.ee</a:t>
            </a:r>
            <a:r>
              <a:rPr lang="et-EE" sz="2000" dirty="0"/>
              <a:t> </a:t>
            </a:r>
          </a:p>
          <a:p>
            <a:pPr marL="432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000" dirty="0"/>
              <a:t>Facebooki rühm</a:t>
            </a:r>
          </a:p>
          <a:p>
            <a:pPr marL="432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000" dirty="0"/>
              <a:t>Osalemine töörühmades, huvirühma esindamine</a:t>
            </a:r>
          </a:p>
          <a:p>
            <a:pPr marL="432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dirty="0"/>
              <a:t>Osalemine EKLVL tegevustes</a:t>
            </a:r>
            <a:endParaRPr lang="et-EE" sz="2000" dirty="0"/>
          </a:p>
          <a:p>
            <a:pPr marL="432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000" dirty="0"/>
              <a:t>Varad 548 € </a:t>
            </a:r>
            <a:endParaRPr lang="et-EE" dirty="0">
              <a:solidFill>
                <a:srgbClr val="FF0000"/>
              </a:solidFill>
            </a:endParaRPr>
          </a:p>
          <a:p>
            <a:endParaRPr lang="et-EE" dirty="0">
              <a:solidFill>
                <a:srgbClr val="FF0000"/>
              </a:solidFill>
            </a:endParaRPr>
          </a:p>
          <a:p>
            <a:endParaRPr lang="et-EE" b="1" dirty="0"/>
          </a:p>
        </p:txBody>
      </p:sp>
    </p:spTree>
    <p:extLst>
      <p:ext uri="{BB962C8B-B14F-4D97-AF65-F5344CB8AC3E}">
        <p14:creationId xmlns:p14="http://schemas.microsoft.com/office/powerpoint/2010/main" val="3757196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75547" y="433494"/>
            <a:ext cx="10905066" cy="1135737"/>
          </a:xfrm>
        </p:spPr>
        <p:txBody>
          <a:bodyPr>
            <a:normAutofit/>
          </a:bodyPr>
          <a:lstStyle/>
          <a:p>
            <a:r>
              <a:rPr lang="et-EE" b="1" dirty="0"/>
              <a:t>Tänane päevaplaan</a:t>
            </a:r>
          </a:p>
        </p:txBody>
      </p:sp>
      <p:sp>
        <p:nvSpPr>
          <p:cNvPr id="6" name="Sisu kohatäide 5"/>
          <p:cNvSpPr>
            <a:spLocks noGrp="1"/>
          </p:cNvSpPr>
          <p:nvPr>
            <p:ph idx="1"/>
          </p:nvPr>
        </p:nvSpPr>
        <p:spPr>
          <a:xfrm>
            <a:off x="931702" y="2170608"/>
            <a:ext cx="10905066" cy="4393982"/>
          </a:xfrm>
        </p:spPr>
        <p:txBody>
          <a:bodyPr>
            <a:normAutofit/>
          </a:bodyPr>
          <a:lstStyle/>
          <a:p>
            <a:pPr fontAlgn="base"/>
            <a:r>
              <a:rPr lang="et-EE" sz="28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13.30 – 14:00 Kogunemine, kerge eine</a:t>
            </a:r>
          </a:p>
          <a:p>
            <a:pPr fontAlgn="base"/>
            <a:r>
              <a:rPr lang="et-EE" sz="28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14:00 – 15:00 EKLVL ja ILS aastakoosolekud </a:t>
            </a:r>
            <a:br>
              <a:rPr lang="et-EE" sz="28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</a:br>
            <a:r>
              <a:rPr lang="et-EE" sz="28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lastele oma programm</a:t>
            </a:r>
          </a:p>
          <a:p>
            <a:pPr fontAlgn="base"/>
            <a:r>
              <a:rPr lang="et-EE" sz="28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15:00 </a:t>
            </a:r>
            <a:r>
              <a:rPr lang="et-EE" sz="28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Proto</a:t>
            </a:r>
            <a:r>
              <a:rPr lang="et-EE" sz="28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 avastuskeskuse külastus</a:t>
            </a:r>
          </a:p>
        </p:txBody>
      </p:sp>
    </p:spTree>
    <p:extLst>
      <p:ext uri="{BB962C8B-B14F-4D97-AF65-F5344CB8AC3E}">
        <p14:creationId xmlns:p14="http://schemas.microsoft.com/office/powerpoint/2010/main" val="3699319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065142" y="0"/>
            <a:ext cx="10515600" cy="1325563"/>
          </a:xfrm>
        </p:spPr>
        <p:txBody>
          <a:bodyPr/>
          <a:lstStyle/>
          <a:p>
            <a:r>
              <a:rPr lang="et-EE" b="1" dirty="0"/>
              <a:t>Aastakoosoleku kava</a:t>
            </a:r>
          </a:p>
        </p:txBody>
      </p:sp>
      <p:sp>
        <p:nvSpPr>
          <p:cNvPr id="6" name="Sisu kohatäide 5"/>
          <p:cNvSpPr>
            <a:spLocks noGrp="1"/>
          </p:cNvSpPr>
          <p:nvPr>
            <p:ph idx="1"/>
          </p:nvPr>
        </p:nvSpPr>
        <p:spPr>
          <a:xfrm>
            <a:off x="1065142" y="2080175"/>
            <a:ext cx="11738113" cy="3128343"/>
          </a:xfrm>
        </p:spPr>
        <p:txBody>
          <a:bodyPr numCol="2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t-EE" sz="2400" dirty="0"/>
              <a:t>Koosoleku juhataja ja </a:t>
            </a:r>
            <a:br>
              <a:rPr lang="et-EE" sz="2400" dirty="0"/>
            </a:br>
            <a:r>
              <a:rPr lang="et-EE" sz="2400" dirty="0" err="1"/>
              <a:t>protokollija</a:t>
            </a:r>
            <a:r>
              <a:rPr lang="et-EE" sz="2400" dirty="0"/>
              <a:t> valimine</a:t>
            </a:r>
          </a:p>
          <a:p>
            <a:pPr marL="514350" indent="-514350">
              <a:buFont typeface="+mj-lt"/>
              <a:buAutoNum type="arabicPeriod"/>
            </a:pPr>
            <a:r>
              <a:rPr lang="et-EE" sz="2400" dirty="0"/>
              <a:t>Päevakorra kinnitamine</a:t>
            </a:r>
          </a:p>
          <a:p>
            <a:pPr marL="514350" indent="-514350">
              <a:buFont typeface="+mj-lt"/>
              <a:buAutoNum type="arabicPeriod"/>
            </a:pPr>
            <a:r>
              <a:rPr lang="et-EE" sz="2400" dirty="0"/>
              <a:t>EKLVL 2022 tegevus- ja majandusaasta </a:t>
            </a:r>
            <a:br>
              <a:rPr lang="et-EE" sz="2400" dirty="0"/>
            </a:br>
            <a:r>
              <a:rPr lang="et-EE" sz="2400" dirty="0"/>
              <a:t>aruande esitamine ja kinnitamine</a:t>
            </a:r>
          </a:p>
          <a:p>
            <a:pPr marL="514350" indent="-514350">
              <a:buFont typeface="+mj-lt"/>
              <a:buAutoNum type="arabicPeriod"/>
            </a:pPr>
            <a:r>
              <a:rPr lang="et-EE" sz="2400" dirty="0"/>
              <a:t>Implantaadilaste Seltsi 2022 aruanne</a:t>
            </a:r>
          </a:p>
          <a:p>
            <a:pPr marL="514350" indent="-514350">
              <a:buFont typeface="+mj-lt"/>
              <a:buAutoNum type="arabicPeriod"/>
            </a:pPr>
            <a:r>
              <a:rPr lang="et-EE" sz="2400" dirty="0"/>
              <a:t>2023. a tegevuste arutelu</a:t>
            </a:r>
          </a:p>
          <a:p>
            <a:pPr marL="514350" indent="-514350">
              <a:buFont typeface="+mj-lt"/>
              <a:buAutoNum type="arabicPeriod"/>
            </a:pPr>
            <a:r>
              <a:rPr lang="et-EE" sz="2400" dirty="0"/>
              <a:t>Muud küsimused</a:t>
            </a:r>
          </a:p>
          <a:p>
            <a:pPr marL="514350" indent="-514350">
              <a:buFont typeface="+mj-lt"/>
              <a:buAutoNum type="arabicPeriod"/>
            </a:pPr>
            <a:r>
              <a:rPr lang="et-EE" sz="2400" dirty="0"/>
              <a:t>Sõnavõtud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220902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8200" y="-156198"/>
            <a:ext cx="10198768" cy="1247061"/>
          </a:xfrm>
        </p:spPr>
        <p:txBody>
          <a:bodyPr/>
          <a:lstStyle/>
          <a:p>
            <a:r>
              <a:rPr lang="et-EE" b="1" dirty="0"/>
              <a:t>EKLVL – liikmed ja juhtimine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838200" y="1860883"/>
            <a:ext cx="10824411" cy="4539917"/>
          </a:xfrm>
        </p:spPr>
        <p:txBody>
          <a:bodyPr>
            <a:normAutofit lnSpcReduction="10000"/>
          </a:bodyPr>
          <a:lstStyle/>
          <a:p>
            <a:r>
              <a:rPr lang="et-EE" dirty="0"/>
              <a:t>EKLVL liikmeid üle Eesti </a:t>
            </a:r>
            <a:r>
              <a:rPr lang="et-EE" i="1" dirty="0"/>
              <a:t>ca</a:t>
            </a:r>
            <a:r>
              <a:rPr lang="et-EE" dirty="0"/>
              <a:t> 300, aktiivseid liikmeid ca 80</a:t>
            </a:r>
          </a:p>
          <a:p>
            <a:r>
              <a:rPr lang="et-EE" dirty="0"/>
              <a:t>Volikogus 10 liiget</a:t>
            </a:r>
          </a:p>
          <a:p>
            <a:endParaRPr lang="et-EE" dirty="0"/>
          </a:p>
          <a:p>
            <a:endParaRPr lang="et-EE" dirty="0"/>
          </a:p>
          <a:p>
            <a:endParaRPr lang="et-EE" dirty="0"/>
          </a:p>
          <a:p>
            <a:endParaRPr lang="et-EE" dirty="0"/>
          </a:p>
          <a:p>
            <a:pPr marL="0" indent="0">
              <a:buNone/>
            </a:pPr>
            <a:r>
              <a:rPr lang="et-EE" dirty="0"/>
              <a:t>Juhatuses Toomas Sepp, Epp Müil ja Marko Uripea (valitud 2022 aastakoosolekul)</a:t>
            </a:r>
          </a:p>
          <a:p>
            <a:pPr marL="0" indent="0">
              <a:buNone/>
            </a:pPr>
            <a:r>
              <a:rPr lang="et-EE" dirty="0"/>
              <a:t>Revident on Alo Lääne.</a:t>
            </a:r>
          </a:p>
          <a:p>
            <a:pPr marL="0" indent="0">
              <a:buNone/>
            </a:pPr>
            <a:r>
              <a:rPr lang="et-EE" dirty="0"/>
              <a:t>Palgalisi töötajaid ei ole.</a:t>
            </a:r>
            <a:br>
              <a:rPr lang="et-EE" dirty="0"/>
            </a:br>
            <a:r>
              <a:rPr lang="et-EE" dirty="0"/>
              <a:t>Rummusaare komandandiga lõppes leping veebruaris 2020.</a:t>
            </a:r>
          </a:p>
          <a:p>
            <a:pPr marL="0" indent="0">
              <a:buNone/>
            </a:pPr>
            <a:r>
              <a:rPr lang="et-EE" dirty="0"/>
              <a:t>Töövõtulepinguga raamatupidaja (aastaaruanne), </a:t>
            </a:r>
            <a:r>
              <a:rPr lang="et-EE" dirty="0" err="1"/>
              <a:t>lastelaagri</a:t>
            </a:r>
            <a:r>
              <a:rPr lang="et-EE" dirty="0"/>
              <a:t> juhataja ja kasvatajad</a:t>
            </a:r>
          </a:p>
          <a:p>
            <a:endParaRPr lang="et-EE" dirty="0"/>
          </a:p>
        </p:txBody>
      </p:sp>
      <p:sp>
        <p:nvSpPr>
          <p:cNvPr id="4" name="Sisu kohatäide 2"/>
          <p:cNvSpPr txBox="1">
            <a:spLocks/>
          </p:cNvSpPr>
          <p:nvPr/>
        </p:nvSpPr>
        <p:spPr>
          <a:xfrm>
            <a:off x="838200" y="2656232"/>
            <a:ext cx="6727963" cy="1816377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1800" b="1" dirty="0"/>
              <a:t>Alo Lääne</a:t>
            </a:r>
          </a:p>
          <a:p>
            <a:r>
              <a:rPr lang="et-EE" sz="1800" b="1" dirty="0"/>
              <a:t>Epp Müil</a:t>
            </a:r>
          </a:p>
          <a:p>
            <a:r>
              <a:rPr lang="et-EE" sz="1800" b="1" dirty="0"/>
              <a:t>Janne Oja </a:t>
            </a:r>
          </a:p>
          <a:p>
            <a:r>
              <a:rPr lang="et-EE" sz="1800" b="1" dirty="0"/>
              <a:t>Sirle Papp </a:t>
            </a:r>
          </a:p>
          <a:p>
            <a:r>
              <a:rPr lang="et-EE" sz="1800" b="1" dirty="0"/>
              <a:t>Marilin Prants</a:t>
            </a:r>
          </a:p>
          <a:p>
            <a:r>
              <a:rPr lang="et-EE" sz="1800" b="1" dirty="0"/>
              <a:t>Mari Reilson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t-EE" sz="1800" b="1" dirty="0"/>
              <a:t>Toomas Sepp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t-EE" sz="1800" b="1" dirty="0"/>
              <a:t>Marko Uripea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t-EE" sz="1800" b="1" dirty="0"/>
              <a:t>Timo </a:t>
            </a:r>
            <a:r>
              <a:rPr lang="et-EE" sz="1800" b="1" dirty="0" err="1"/>
              <a:t>Aarmaa</a:t>
            </a:r>
            <a:endParaRPr lang="et-EE" sz="1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t-EE" sz="1800" b="1" dirty="0"/>
              <a:t>Jaanus Olev</a:t>
            </a:r>
          </a:p>
          <a:p>
            <a:pPr>
              <a:buFont typeface="Wingdings" panose="05000000000000000000" pitchFamily="2" charset="2"/>
              <a:buChar char="§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849691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t-EE" b="1" dirty="0"/>
              <a:t>EKLVL tulud 2022</a:t>
            </a:r>
            <a:endParaRPr lang="et-E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37848E-1176-49DB-9284-3C1679E4C144}"/>
              </a:ext>
            </a:extLst>
          </p:cNvPr>
          <p:cNvSpPr txBox="1"/>
          <p:nvPr/>
        </p:nvSpPr>
        <p:spPr>
          <a:xfrm>
            <a:off x="838200" y="5914301"/>
            <a:ext cx="8835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Tulud 2019. aastal kokku 56 014 eurot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D3FF10A5-4E0C-9A85-ED6B-109F7BD371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939477"/>
              </p:ext>
            </p:extLst>
          </p:nvPr>
        </p:nvGraphicFramePr>
        <p:xfrm>
          <a:off x="838200" y="1726288"/>
          <a:ext cx="9094364" cy="3405423"/>
        </p:xfrm>
        <a:graphic>
          <a:graphicData uri="http://schemas.openxmlformats.org/drawingml/2006/table">
            <a:tbl>
              <a:tblPr firstRow="1" firstCol="1" bandRow="1"/>
              <a:tblGrid>
                <a:gridCol w="5857849">
                  <a:extLst>
                    <a:ext uri="{9D8B030D-6E8A-4147-A177-3AD203B41FA5}">
                      <a16:colId xmlns:a16="http://schemas.microsoft.com/office/drawing/2014/main" val="1471293495"/>
                    </a:ext>
                  </a:extLst>
                </a:gridCol>
                <a:gridCol w="1210278">
                  <a:extLst>
                    <a:ext uri="{9D8B030D-6E8A-4147-A177-3AD203B41FA5}">
                      <a16:colId xmlns:a16="http://schemas.microsoft.com/office/drawing/2014/main" val="4145027635"/>
                    </a:ext>
                  </a:extLst>
                </a:gridCol>
                <a:gridCol w="1011170">
                  <a:extLst>
                    <a:ext uri="{9D8B030D-6E8A-4147-A177-3AD203B41FA5}">
                      <a16:colId xmlns:a16="http://schemas.microsoft.com/office/drawing/2014/main" val="3400020379"/>
                    </a:ext>
                  </a:extLst>
                </a:gridCol>
                <a:gridCol w="1015067">
                  <a:extLst>
                    <a:ext uri="{9D8B030D-6E8A-4147-A177-3AD203B41FA5}">
                      <a16:colId xmlns:a16="http://schemas.microsoft.com/office/drawing/2014/main" val="883960899"/>
                    </a:ext>
                  </a:extLst>
                </a:gridCol>
              </a:tblGrid>
              <a:tr h="580584">
                <a:tc>
                  <a:txBody>
                    <a:bodyPr/>
                    <a:lstStyle/>
                    <a:p>
                      <a:pPr algn="l" fontAlgn="b"/>
                      <a:r>
                        <a:rPr lang="et-E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Tulu 2022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043324"/>
                  </a:ext>
                </a:extLst>
              </a:tr>
              <a:tr h="547465">
                <a:tc>
                  <a:txBody>
                    <a:bodyPr/>
                    <a:lstStyle/>
                    <a:p>
                      <a:pPr algn="l" fontAlgn="b"/>
                      <a:r>
                        <a:rPr lang="et-E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Toetused (EPIFond, annetused)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19 290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29 820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16 646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5193167"/>
                  </a:ext>
                </a:extLst>
              </a:tr>
              <a:tr h="704365">
                <a:tc>
                  <a:txBody>
                    <a:bodyPr/>
                    <a:lstStyle/>
                    <a:p>
                      <a:pPr algn="l" fontAlgn="b"/>
                      <a:r>
                        <a:rPr lang="fi-F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Liikmetelt saadud tasud (liikmemaks ja osalustasud)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1376333"/>
                  </a:ext>
                </a:extLst>
              </a:tr>
              <a:tr h="528087">
                <a:tc>
                  <a:txBody>
                    <a:bodyPr/>
                    <a:lstStyle/>
                    <a:p>
                      <a:pPr algn="l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Muu tulu, tegevustulu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2501866"/>
                  </a:ext>
                </a:extLst>
              </a:tr>
              <a:tr h="464338">
                <a:tc>
                  <a:txBody>
                    <a:bodyPr/>
                    <a:lstStyle/>
                    <a:p>
                      <a:pPr algn="l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2925776"/>
                  </a:ext>
                </a:extLst>
              </a:tr>
              <a:tr h="580584">
                <a:tc>
                  <a:txBody>
                    <a:bodyPr/>
                    <a:lstStyle/>
                    <a:p>
                      <a:pPr algn="l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Kokku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20 035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30 225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17 556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18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021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8200" y="75501"/>
            <a:ext cx="10515600" cy="1325563"/>
          </a:xfrm>
        </p:spPr>
        <p:txBody>
          <a:bodyPr/>
          <a:lstStyle/>
          <a:p>
            <a:r>
              <a:rPr lang="et-EE" b="1" dirty="0"/>
              <a:t>EKLVL kulud 2022</a:t>
            </a:r>
            <a:endParaRPr lang="et-E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9EAFA5F9-EDA3-8742-796B-C5DAD8FC8C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482751"/>
              </p:ext>
            </p:extLst>
          </p:nvPr>
        </p:nvGraphicFramePr>
        <p:xfrm>
          <a:off x="949569" y="1739348"/>
          <a:ext cx="9459812" cy="3265255"/>
        </p:xfrm>
        <a:graphic>
          <a:graphicData uri="http://schemas.openxmlformats.org/drawingml/2006/table">
            <a:tbl>
              <a:tblPr firstRow="1" firstCol="1" bandRow="1"/>
              <a:tblGrid>
                <a:gridCol w="6015063">
                  <a:extLst>
                    <a:ext uri="{9D8B030D-6E8A-4147-A177-3AD203B41FA5}">
                      <a16:colId xmlns:a16="http://schemas.microsoft.com/office/drawing/2014/main" val="2522109057"/>
                    </a:ext>
                  </a:extLst>
                </a:gridCol>
                <a:gridCol w="1215924">
                  <a:extLst>
                    <a:ext uri="{9D8B030D-6E8A-4147-A177-3AD203B41FA5}">
                      <a16:colId xmlns:a16="http://schemas.microsoft.com/office/drawing/2014/main" val="3325699780"/>
                    </a:ext>
                  </a:extLst>
                </a:gridCol>
                <a:gridCol w="1101989">
                  <a:extLst>
                    <a:ext uri="{9D8B030D-6E8A-4147-A177-3AD203B41FA5}">
                      <a16:colId xmlns:a16="http://schemas.microsoft.com/office/drawing/2014/main" val="1075171485"/>
                    </a:ext>
                  </a:extLst>
                </a:gridCol>
                <a:gridCol w="1126836">
                  <a:extLst>
                    <a:ext uri="{9D8B030D-6E8A-4147-A177-3AD203B41FA5}">
                      <a16:colId xmlns:a16="http://schemas.microsoft.com/office/drawing/2014/main" val="1491973043"/>
                    </a:ext>
                  </a:extLst>
                </a:gridCol>
              </a:tblGrid>
              <a:tr h="573734">
                <a:tc>
                  <a:txBody>
                    <a:bodyPr/>
                    <a:lstStyle/>
                    <a:p>
                      <a:pPr algn="l" fontAlgn="b"/>
                      <a:r>
                        <a:rPr lang="et-E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Kulu 2022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761746"/>
                  </a:ext>
                </a:extLst>
              </a:tr>
              <a:tr h="476300">
                <a:tc>
                  <a:txBody>
                    <a:bodyPr/>
                    <a:lstStyle/>
                    <a:p>
                      <a:pPr algn="l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Tööjõukulud (</a:t>
                      </a:r>
                      <a:r>
                        <a:rPr lang="et-EE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lastelaager</a:t>
                      </a:r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raamatupidamine)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-3639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-5098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-3445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160985"/>
                  </a:ext>
                </a:extLst>
              </a:tr>
              <a:tr h="518882">
                <a:tc>
                  <a:txBody>
                    <a:bodyPr/>
                    <a:lstStyle/>
                    <a:p>
                      <a:pPr algn="l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Tegevuskulud (sh perelaager, aastakoosolek)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-7877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-13 359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-8191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2022805"/>
                  </a:ext>
                </a:extLst>
              </a:tr>
              <a:tr h="441700">
                <a:tc>
                  <a:txBody>
                    <a:bodyPr/>
                    <a:lstStyle/>
                    <a:p>
                      <a:pPr algn="l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Jagatud toetused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-660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-1 700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3159954"/>
                  </a:ext>
                </a:extLst>
              </a:tr>
              <a:tr h="418213">
                <a:tc>
                  <a:txBody>
                    <a:bodyPr/>
                    <a:lstStyle/>
                    <a:p>
                      <a:pPr algn="l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Muud kulud (inventar, IT)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-1205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081921"/>
                  </a:ext>
                </a:extLst>
              </a:tr>
              <a:tr h="418213">
                <a:tc>
                  <a:txBody>
                    <a:bodyPr/>
                    <a:lstStyle/>
                    <a:p>
                      <a:pPr algn="l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Kokku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-13 381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-20 174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-11636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954588"/>
                  </a:ext>
                </a:extLst>
              </a:tr>
              <a:tr h="418213">
                <a:tc>
                  <a:txBody>
                    <a:bodyPr/>
                    <a:lstStyle/>
                    <a:p>
                      <a:pPr algn="l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Aruandeaasta tulem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6654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10 051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196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111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79477" y="-60529"/>
            <a:ext cx="10515600" cy="1325563"/>
          </a:xfrm>
        </p:spPr>
        <p:txBody>
          <a:bodyPr>
            <a:normAutofit/>
          </a:bodyPr>
          <a:lstStyle/>
          <a:p>
            <a:r>
              <a:rPr lang="et-EE" b="1" dirty="0"/>
              <a:t>EKLVL sündmused  2022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724066" y="1738175"/>
            <a:ext cx="10929453" cy="4611825"/>
          </a:xfrm>
        </p:spPr>
        <p:txBody>
          <a:bodyPr>
            <a:normAutofit lnSpcReduction="10000"/>
          </a:bodyPr>
          <a:lstStyle/>
          <a:p>
            <a:pPr marL="68346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200" dirty="0"/>
              <a:t>11.märts EKLVL ja LIONS tordid Heleni Koolile</a:t>
            </a:r>
          </a:p>
          <a:p>
            <a:pPr marL="68346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200" dirty="0"/>
              <a:t>1. mai talgud Rummusaares</a:t>
            </a:r>
          </a:p>
          <a:p>
            <a:pPr marL="68346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200" dirty="0"/>
              <a:t>6. mai </a:t>
            </a:r>
            <a:r>
              <a:rPr lang="et-EE" sz="2200" dirty="0" err="1"/>
              <a:t>Lionsteater</a:t>
            </a:r>
            <a:r>
              <a:rPr lang="et-EE" sz="2200" dirty="0"/>
              <a:t> Aviaator Linnateatris (asendusetendus)</a:t>
            </a:r>
          </a:p>
          <a:p>
            <a:pPr marL="68346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200" dirty="0"/>
              <a:t>28. mail üldkoosolek Loomaaias</a:t>
            </a:r>
          </a:p>
          <a:p>
            <a:pPr marL="68346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200" dirty="0"/>
              <a:t>1.-7. augustil Lastelaager Rummusaares</a:t>
            </a:r>
          </a:p>
          <a:p>
            <a:pPr marL="68346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200" dirty="0"/>
              <a:t>20.-21. augustil perepäevad Rummusaares</a:t>
            </a:r>
          </a:p>
          <a:p>
            <a:pPr marL="68346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200" dirty="0"/>
              <a:t>30.09.-1.10.2022 - Euroopa Kuulmispuudega Laste Õpetajate Ühenduste Liidu (FEAPDA) 26. kongressi korraldamise toetamine</a:t>
            </a:r>
          </a:p>
          <a:p>
            <a:pPr marL="68346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200" dirty="0"/>
              <a:t>Kodulehe haldamine, info jagamine, nõustamine</a:t>
            </a:r>
          </a:p>
          <a:p>
            <a:pPr marL="68346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200" dirty="0"/>
              <a:t>Osalemine töörühmades ja ümarlaudades, huvirühma esindamine</a:t>
            </a:r>
          </a:p>
          <a:p>
            <a:pPr marL="68346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200" dirty="0"/>
              <a:t>Koostöö Eesti Punase Ristiga, Kurtide Liidu, Klõpsi ja </a:t>
            </a:r>
            <a:r>
              <a:rPr lang="et-EE" sz="2200" dirty="0" err="1"/>
              <a:t>EPIKoja</a:t>
            </a:r>
            <a:r>
              <a:rPr lang="et-EE" sz="2200" dirty="0"/>
              <a:t> ja </a:t>
            </a:r>
            <a:r>
              <a:rPr lang="et-EE" sz="2200" dirty="0" err="1"/>
              <a:t>EPIFondiga</a:t>
            </a:r>
            <a:endParaRPr lang="et-EE" sz="2200" dirty="0"/>
          </a:p>
          <a:p>
            <a:pPr marL="68346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200" dirty="0"/>
              <a:t>Emade ja laste päevade toetamine </a:t>
            </a:r>
          </a:p>
          <a:p>
            <a:endParaRPr lang="et-EE" b="1" dirty="0"/>
          </a:p>
        </p:txBody>
      </p:sp>
    </p:spTree>
    <p:extLst>
      <p:ext uri="{BB962C8B-B14F-4D97-AF65-F5344CB8AC3E}">
        <p14:creationId xmlns:p14="http://schemas.microsoft.com/office/powerpoint/2010/main" val="1060193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25ED69BC-66D4-439D-9739-69DA08317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9D7312F7-2B85-4A98-BE37-BB99514D3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DBA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178A0-A40C-0A9D-D9E9-599CFEAD95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47" r="1" b="20238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50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CBAB9D7-6D86-AFD0-F1BA-797D437D4C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7236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7" name="Picture 6" descr="A person and person standing next to each other&#10;&#10;Description automatically generated">
            <a:extLst>
              <a:ext uri="{FF2B5EF4-FFF2-40B4-BE49-F238E27FC236}">
                <a16:creationId xmlns:a16="http://schemas.microsoft.com/office/drawing/2014/main" id="{35A24C2B-3937-21AD-D295-718ECB87EC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1" r="-1" b="50715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9" name="Picture 8" descr="A group of people sitting on the floor&#10;&#10;Description automatically generated">
            <a:extLst>
              <a:ext uri="{FF2B5EF4-FFF2-40B4-BE49-F238E27FC236}">
                <a16:creationId xmlns:a16="http://schemas.microsoft.com/office/drawing/2014/main" id="{0911F4A3-7EA3-2CFD-FA6E-AE9589D741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9" r="-2" b="-2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5" name="Picture 4" descr="A group of children sitting in chairs in a room&#10;&#10;Description automatically generated with medium confidence">
            <a:extLst>
              <a:ext uri="{FF2B5EF4-FFF2-40B4-BE49-F238E27FC236}">
                <a16:creationId xmlns:a16="http://schemas.microsoft.com/office/drawing/2014/main" id="{6DB2DAC7-8777-329E-814B-0285A53452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44" r="-1" b="31165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29602"/>
      </p:ext>
    </p:extLst>
  </p:cSld>
  <p:clrMapOvr>
    <a:masterClrMapping/>
  </p:clrMapOvr>
</p:sld>
</file>

<file path=ppt/theme/theme1.xml><?xml version="1.0" encoding="utf-8"?>
<a:theme xmlns:a="http://schemas.openxmlformats.org/drawingml/2006/main" name="Tagasivaade">
  <a:themeElements>
    <a:clrScheme name="Tagasivaade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agasivaad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agasivaad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C586B2B2B7D848921CC571AB4743BA" ma:contentTypeVersion="13" ma:contentTypeDescription="Create a new document." ma:contentTypeScope="" ma:versionID="6bcd33a6aef7cd5db25d574e65985ab5">
  <xsd:schema xmlns:xsd="http://www.w3.org/2001/XMLSchema" xmlns:xs="http://www.w3.org/2001/XMLSchema" xmlns:p="http://schemas.microsoft.com/office/2006/metadata/properties" xmlns:ns3="c46aafbd-1956-42ab-9629-2cc6c8ee8030" xmlns:ns4="95a898e6-7240-4ade-a69a-84f48f98301c" targetNamespace="http://schemas.microsoft.com/office/2006/metadata/properties" ma:root="true" ma:fieldsID="929aaf6d7b175baa593211d2a240cacf" ns3:_="" ns4:_="">
    <xsd:import namespace="c46aafbd-1956-42ab-9629-2cc6c8ee8030"/>
    <xsd:import namespace="95a898e6-7240-4ade-a69a-84f48f98301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3:SharedWithDetails" minOccurs="0"/>
                <xsd:element ref="ns3:SharingHintHash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aafbd-1956-42ab-9629-2cc6c8ee803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a898e6-7240-4ade-a69a-84f48f9830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28A522-DD80-4EC1-82A3-769713D851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08DC9D-E0D2-4598-8E47-5B1F33DBC846}">
  <ds:schemaRefs>
    <ds:schemaRef ds:uri="http://schemas.microsoft.com/office/2006/metadata/properties"/>
    <ds:schemaRef ds:uri="95a898e6-7240-4ade-a69a-84f48f98301c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c46aafbd-1956-42ab-9629-2cc6c8ee8030"/>
    <ds:schemaRef ds:uri="http://purl.org/dc/elements/1.1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624FA7F-C70B-4D1C-B648-A389444A9E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6aafbd-1956-42ab-9629-2cc6c8ee8030"/>
    <ds:schemaRef ds:uri="95a898e6-7240-4ade-a69a-84f48f9830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1839</TotalTime>
  <Words>566</Words>
  <Application>Microsoft Office PowerPoint</Application>
  <PresentationFormat>Laiekraan</PresentationFormat>
  <Paragraphs>139</Paragraphs>
  <Slides>16</Slides>
  <Notes>9</Notes>
  <HiddenSlides>0</HiddenSlides>
  <MMClips>0</MMClips>
  <ScaleCrop>false</ScaleCrop>
  <HeadingPairs>
    <vt:vector size="6" baseType="variant">
      <vt:variant>
        <vt:lpstr>Kasutatud fondid</vt:lpstr>
      </vt:variant>
      <vt:variant>
        <vt:i4>4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Tagasivaade</vt:lpstr>
      <vt:lpstr>Aastakoosolek 2023 EKLVL ja Implantaadilaste Selts</vt:lpstr>
      <vt:lpstr>Tänane päevaplaan</vt:lpstr>
      <vt:lpstr>Aastakoosoleku kava</vt:lpstr>
      <vt:lpstr>EKLVL – liikmed ja juhtimine</vt:lpstr>
      <vt:lpstr>EKLVL tulud 2022</vt:lpstr>
      <vt:lpstr>EKLVL kulud 2022</vt:lpstr>
      <vt:lpstr>EKLVL sündmused  2022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                            EKLVL 2023</vt:lpstr>
      <vt:lpstr>Implantaadilaste Selts</vt:lpstr>
      <vt:lpstr>Implantaadilaste Selts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Aastakoosolek EKLVL ja Implantaadilaste Selts</dc:title>
  <dc:creator>Epp Müil</dc:creator>
  <cp:lastModifiedBy>Marko Uripea</cp:lastModifiedBy>
  <cp:revision>18</cp:revision>
  <dcterms:created xsi:type="dcterms:W3CDTF">2020-05-03T20:05:17Z</dcterms:created>
  <dcterms:modified xsi:type="dcterms:W3CDTF">2023-05-15T18:46:30Z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0x0101007DC586B2B2B7D848921CC571AB4743BA</vt:lpwstr>
  </property>
</Properties>
</file>